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5" roundtripDataSignature="AMtx7mhhWdviV64UCY816ZsIZaxHi3vo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C3DF70-6176-4C43-8AB1-FED31184BBF5}">
  <a:tblStyle styleId="{2CC3DF70-6176-4C43-8AB1-FED31184BB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31f84ebe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d31f84ebe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31f84eb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d31f84ebe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31f84ebe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31f84ebe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31f84ebe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d31f84ebee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2ecb692b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c2ecb692bd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31f84ebe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d31f84ebe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31f84eb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31f84eb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31f84eb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d31f84ebe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31f84ebe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d31f84ebe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31f84ebe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d31f84ebe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34f1987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34f1987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1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1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2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2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1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1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1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2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2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2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2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2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2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gif"/><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gustavo.cisneros.3@gmail.com" TargetMode="External"/><Relationship Id="rId4" Type="http://schemas.openxmlformats.org/officeDocument/2006/relationships/hyperlink" Target="mailto:anthony.dawson@student.csulb.edu" TargetMode="External"/><Relationship Id="rId10"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hyperlink" Target="mailto:osman.khan@student.csulb.edu" TargetMode="External"/><Relationship Id="rId6" Type="http://schemas.openxmlformats.org/officeDocument/2006/relationships/hyperlink" Target="mailto:jose.vasquez01@student.csulb.edu" TargetMode="External"/><Relationship Id="rId7" Type="http://schemas.openxmlformats.org/officeDocument/2006/relationships/hyperlink" Target="mailto:kevin.vu01@student.csulb.edu" TargetMode="External"/><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4218000" cy="1588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04"/>
              <a:buNone/>
            </a:pPr>
            <a:r>
              <a:rPr lang="en"/>
              <a:t>QuickPC - </a:t>
            </a:r>
            <a:endParaRPr/>
          </a:p>
          <a:p>
            <a:pPr indent="0" lvl="0" marL="0" rtl="0" algn="l">
              <a:lnSpc>
                <a:spcPct val="100000"/>
              </a:lnSpc>
              <a:spcBef>
                <a:spcPts val="0"/>
              </a:spcBef>
              <a:spcAft>
                <a:spcPts val="0"/>
              </a:spcAft>
              <a:buSzPct val="111104"/>
              <a:buNone/>
            </a:pPr>
            <a:r>
              <a:rPr lang="en"/>
              <a:t>Prototype </a:t>
            </a:r>
            <a:endParaRPr/>
          </a:p>
        </p:txBody>
      </p:sp>
      <p:sp>
        <p:nvSpPr>
          <p:cNvPr id="60" name="Google Shape;60;p1"/>
          <p:cNvSpPr txBox="1"/>
          <p:nvPr>
            <p:ph idx="1" type="subTitle"/>
          </p:nvPr>
        </p:nvSpPr>
        <p:spPr>
          <a:xfrm>
            <a:off x="510450" y="3182345"/>
            <a:ext cx="8123100" cy="17106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42856"/>
              <a:buNone/>
            </a:pPr>
            <a:r>
              <a:rPr lang="en"/>
              <a:t>Anthony Dawson</a:t>
            </a:r>
            <a:endParaRPr/>
          </a:p>
          <a:p>
            <a:pPr indent="0" lvl="0" marL="0" rtl="0" algn="l">
              <a:lnSpc>
                <a:spcPct val="100000"/>
              </a:lnSpc>
              <a:spcBef>
                <a:spcPts val="0"/>
              </a:spcBef>
              <a:spcAft>
                <a:spcPts val="0"/>
              </a:spcAft>
              <a:buSzPct val="142856"/>
              <a:buNone/>
            </a:pPr>
            <a:r>
              <a:rPr lang="en"/>
              <a:t>Gustavo Cisneros</a:t>
            </a:r>
            <a:endParaRPr/>
          </a:p>
          <a:p>
            <a:pPr indent="0" lvl="0" marL="0" rtl="0" algn="l">
              <a:lnSpc>
                <a:spcPct val="100000"/>
              </a:lnSpc>
              <a:spcBef>
                <a:spcPts val="0"/>
              </a:spcBef>
              <a:spcAft>
                <a:spcPts val="0"/>
              </a:spcAft>
              <a:buSzPct val="142856"/>
              <a:buNone/>
            </a:pPr>
            <a:r>
              <a:rPr lang="en"/>
              <a:t>Osman Khan</a:t>
            </a:r>
            <a:endParaRPr/>
          </a:p>
          <a:p>
            <a:pPr indent="0" lvl="0" marL="0" rtl="0" algn="l">
              <a:lnSpc>
                <a:spcPct val="100000"/>
              </a:lnSpc>
              <a:spcBef>
                <a:spcPts val="0"/>
              </a:spcBef>
              <a:spcAft>
                <a:spcPts val="0"/>
              </a:spcAft>
              <a:buSzPct val="142856"/>
              <a:buNone/>
            </a:pPr>
            <a:r>
              <a:rPr lang="en"/>
              <a:t>Jose Vasquez</a:t>
            </a:r>
            <a:endParaRPr/>
          </a:p>
          <a:p>
            <a:pPr indent="0" lvl="0" marL="0" rtl="0" algn="l">
              <a:lnSpc>
                <a:spcPct val="100000"/>
              </a:lnSpc>
              <a:spcBef>
                <a:spcPts val="0"/>
              </a:spcBef>
              <a:spcAft>
                <a:spcPts val="0"/>
              </a:spcAft>
              <a:buSzPct val="142856"/>
              <a:buNone/>
            </a:pPr>
            <a:r>
              <a:rPr lang="en"/>
              <a:t>Kevin Vu</a:t>
            </a:r>
            <a:endParaRPr/>
          </a:p>
          <a:p>
            <a:pPr indent="0" lvl="0" marL="0" rtl="0" algn="l">
              <a:lnSpc>
                <a:spcPct val="100000"/>
              </a:lnSpc>
              <a:spcBef>
                <a:spcPts val="0"/>
              </a:spcBef>
              <a:spcAft>
                <a:spcPts val="0"/>
              </a:spcAft>
              <a:buSzPct val="142856"/>
              <a:buNone/>
            </a:pPr>
            <a:r>
              <a:rPr lang="en"/>
              <a:t>Team: PC Gang</a:t>
            </a:r>
            <a:endParaRPr/>
          </a:p>
          <a:p>
            <a:pPr indent="0" lvl="0" marL="0" rtl="0" algn="l">
              <a:lnSpc>
                <a:spcPct val="100000"/>
              </a:lnSpc>
              <a:spcBef>
                <a:spcPts val="0"/>
              </a:spcBef>
              <a:spcAft>
                <a:spcPts val="0"/>
              </a:spcAft>
              <a:buSzPct val="142856"/>
              <a:buNone/>
            </a:pPr>
            <a:r>
              <a:rPr lang="en"/>
              <a:t>CECS 491A Spring 2020</a:t>
            </a:r>
            <a:endParaRPr/>
          </a:p>
        </p:txBody>
      </p:sp>
      <p:pic>
        <p:nvPicPr>
          <p:cNvPr id="61" name="Google Shape;61;p1"/>
          <p:cNvPicPr preferRelativeResize="0"/>
          <p:nvPr/>
        </p:nvPicPr>
        <p:blipFill rotWithShape="1">
          <a:blip r:embed="rId3">
            <a:alphaModFix/>
          </a:blip>
          <a:srcRect b="0" l="0" r="0" t="0"/>
          <a:stretch/>
        </p:blipFill>
        <p:spPr>
          <a:xfrm>
            <a:off x="5155450" y="1539575"/>
            <a:ext cx="2877545" cy="28775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d31f84ebee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Home </a:t>
            </a:r>
            <a:r>
              <a:rPr lang="en"/>
              <a:t>Page</a:t>
            </a:r>
            <a:endParaRPr/>
          </a:p>
        </p:txBody>
      </p:sp>
      <p:sp>
        <p:nvSpPr>
          <p:cNvPr id="126" name="Google Shape;126;gd31f84ebee_0_30"/>
          <p:cNvSpPr txBox="1"/>
          <p:nvPr>
            <p:ph idx="1" type="body"/>
          </p:nvPr>
        </p:nvSpPr>
        <p:spPr>
          <a:xfrm>
            <a:off x="2187350" y="1017725"/>
            <a:ext cx="6602700" cy="3821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On the home page the user is presented with some of the functions we wish to implement into Quick PC.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en"/>
              <a:t>From here we’ll show off the Search function.</a:t>
            </a:r>
            <a:endParaRPr/>
          </a:p>
        </p:txBody>
      </p:sp>
      <p:pic>
        <p:nvPicPr>
          <p:cNvPr id="127" name="Google Shape;127;gd31f84ebee_0_30"/>
          <p:cNvPicPr preferRelativeResize="0"/>
          <p:nvPr/>
        </p:nvPicPr>
        <p:blipFill>
          <a:blip r:embed="rId3">
            <a:alphaModFix/>
          </a:blip>
          <a:stretch>
            <a:fillRect/>
          </a:stretch>
        </p:blipFill>
        <p:spPr>
          <a:xfrm>
            <a:off x="311700" y="1017788"/>
            <a:ext cx="1808535" cy="3820974"/>
          </a:xfrm>
          <a:prstGeom prst="rect">
            <a:avLst/>
          </a:prstGeom>
          <a:noFill/>
          <a:ln>
            <a:noFill/>
          </a:ln>
        </p:spPr>
      </p:pic>
      <p:graphicFrame>
        <p:nvGraphicFramePr>
          <p:cNvPr id="128" name="Google Shape;128;gd31f84ebee_0_30"/>
          <p:cNvGraphicFramePr/>
          <p:nvPr/>
        </p:nvGraphicFramePr>
        <p:xfrm>
          <a:off x="2447200" y="2037104"/>
          <a:ext cx="3000000" cy="3000000"/>
        </p:xfrm>
        <a:graphic>
          <a:graphicData uri="http://schemas.openxmlformats.org/drawingml/2006/table">
            <a:tbl>
              <a:tblPr>
                <a:noFill/>
                <a:tableStyleId>{2CC3DF70-6176-4C43-8AB1-FED31184BBF5}</a:tableStyleId>
              </a:tblPr>
              <a:tblGrid>
                <a:gridCol w="2859875"/>
                <a:gridCol w="2859875"/>
              </a:tblGrid>
              <a:tr h="1160975">
                <a:tc>
                  <a:txBody>
                    <a:bodyPr/>
                    <a:lstStyle/>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Search for parts </a:t>
                      </a:r>
                      <a:endParaRPr>
                        <a:solidFill>
                          <a:schemeClr val="accent3"/>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Find PC suggestions</a:t>
                      </a:r>
                      <a:endParaRPr>
                        <a:solidFill>
                          <a:schemeClr val="accent3"/>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Manage user account</a:t>
                      </a:r>
                      <a:endParaRPr>
                        <a:solidFill>
                          <a:schemeClr val="accent3"/>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Learn about us</a:t>
                      </a:r>
                      <a:endParaRPr>
                        <a:solidFill>
                          <a:schemeClr val="accent3"/>
                        </a:solidFill>
                        <a:latin typeface="Proxima Nova"/>
                        <a:ea typeface="Proxima Nova"/>
                        <a:cs typeface="Proxima Nova"/>
                        <a:sym typeface="Proxima Nova"/>
                      </a:endParaRPr>
                    </a:p>
                  </a:txBody>
                  <a:tcPr marT="91425" marB="91425" marR="91425" marL="91425"/>
                </a:tc>
                <a:tc>
                  <a:txBody>
                    <a:bodyPr/>
                    <a:lstStyle/>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Build a PC</a:t>
                      </a:r>
                      <a:endParaRPr>
                        <a:solidFill>
                          <a:schemeClr val="accent3"/>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View build guides</a:t>
                      </a:r>
                      <a:endParaRPr>
                        <a:solidFill>
                          <a:schemeClr val="accent3"/>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Contact Us</a:t>
                      </a:r>
                      <a:endParaRPr>
                        <a:solidFill>
                          <a:schemeClr val="accent3"/>
                        </a:solidFill>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d31f84ebee_0_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Search Page </a:t>
            </a:r>
            <a:endParaRPr/>
          </a:p>
        </p:txBody>
      </p:sp>
      <p:sp>
        <p:nvSpPr>
          <p:cNvPr id="134" name="Google Shape;134;gd31f84ebee_0_36"/>
          <p:cNvSpPr txBox="1"/>
          <p:nvPr>
            <p:ph idx="1" type="body"/>
          </p:nvPr>
        </p:nvSpPr>
        <p:spPr>
          <a:xfrm>
            <a:off x="4113525" y="864225"/>
            <a:ext cx="4789200" cy="3821100"/>
          </a:xfrm>
          <a:prstGeom prst="rect">
            <a:avLst/>
          </a:prstGeom>
          <a:noFill/>
          <a:ln>
            <a:noFill/>
          </a:ln>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Char char="●"/>
            </a:pPr>
            <a:r>
              <a:rPr lang="en" sz="1700"/>
              <a:t>After selecting Search the user must select what type of part they want to search for.</a:t>
            </a:r>
            <a:endParaRPr sz="1700"/>
          </a:p>
          <a:p>
            <a:pPr indent="0" lvl="0" marL="457200" rtl="0" algn="l">
              <a:lnSpc>
                <a:spcPct val="95000"/>
              </a:lnSpc>
              <a:spcBef>
                <a:spcPts val="0"/>
              </a:spcBef>
              <a:spcAft>
                <a:spcPts val="0"/>
              </a:spcAft>
              <a:buNone/>
            </a:pPr>
            <a:r>
              <a:t/>
            </a:r>
            <a:endParaRPr sz="1700"/>
          </a:p>
          <a:p>
            <a:pPr indent="-336550" lvl="0" marL="457200" rtl="0" algn="l">
              <a:lnSpc>
                <a:spcPct val="95000"/>
              </a:lnSpc>
              <a:spcBef>
                <a:spcPts val="0"/>
              </a:spcBef>
              <a:spcAft>
                <a:spcPts val="0"/>
              </a:spcAft>
              <a:buSzPts val="1700"/>
              <a:buChar char="●"/>
            </a:pPr>
            <a:r>
              <a:rPr lang="en" sz="1700"/>
              <a:t>After selecting a type of part the app pulls a list of parts from the FireBase database.</a:t>
            </a:r>
            <a:endParaRPr sz="1700"/>
          </a:p>
          <a:p>
            <a:pPr indent="0" lvl="0" marL="457200" rtl="0" algn="l">
              <a:lnSpc>
                <a:spcPct val="95000"/>
              </a:lnSpc>
              <a:spcBef>
                <a:spcPts val="0"/>
              </a:spcBef>
              <a:spcAft>
                <a:spcPts val="0"/>
              </a:spcAft>
              <a:buNone/>
            </a:pPr>
            <a:r>
              <a:t/>
            </a:r>
            <a:endParaRPr sz="1700"/>
          </a:p>
          <a:p>
            <a:pPr indent="-336550" lvl="0" marL="457200" rtl="0" algn="l">
              <a:lnSpc>
                <a:spcPct val="95000"/>
              </a:lnSpc>
              <a:spcBef>
                <a:spcPts val="0"/>
              </a:spcBef>
              <a:spcAft>
                <a:spcPts val="0"/>
              </a:spcAft>
              <a:buSzPts val="1700"/>
              <a:buChar char="●"/>
            </a:pPr>
            <a:r>
              <a:rPr lang="en" sz="1700"/>
              <a:t>In the “Filter” tab the user can select filters to sort and filter the list.</a:t>
            </a:r>
            <a:endParaRPr sz="1700"/>
          </a:p>
          <a:p>
            <a:pPr indent="0" lvl="0" marL="457200" rtl="0" algn="l">
              <a:lnSpc>
                <a:spcPct val="95000"/>
              </a:lnSpc>
              <a:spcBef>
                <a:spcPts val="0"/>
              </a:spcBef>
              <a:spcAft>
                <a:spcPts val="0"/>
              </a:spcAft>
              <a:buNone/>
            </a:pPr>
            <a:r>
              <a:t/>
            </a:r>
            <a:endParaRPr sz="1700"/>
          </a:p>
          <a:p>
            <a:pPr indent="-336550" lvl="0" marL="457200" rtl="0" algn="l">
              <a:lnSpc>
                <a:spcPct val="95000"/>
              </a:lnSpc>
              <a:spcBef>
                <a:spcPts val="0"/>
              </a:spcBef>
              <a:spcAft>
                <a:spcPts val="0"/>
              </a:spcAft>
              <a:buSzPts val="1700"/>
              <a:buChar char="●"/>
            </a:pPr>
            <a:r>
              <a:rPr lang="en" sz="1700"/>
              <a:t>In the “compare” tab the user can see a quick comparison between selected parts.</a:t>
            </a:r>
            <a:endParaRPr sz="1700"/>
          </a:p>
          <a:p>
            <a:pPr indent="0" lvl="0" marL="457200" rtl="0" algn="l">
              <a:lnSpc>
                <a:spcPct val="95000"/>
              </a:lnSpc>
              <a:spcBef>
                <a:spcPts val="0"/>
              </a:spcBef>
              <a:spcAft>
                <a:spcPts val="0"/>
              </a:spcAft>
              <a:buNone/>
            </a:pPr>
            <a:r>
              <a:t/>
            </a:r>
            <a:endParaRPr sz="1700"/>
          </a:p>
          <a:p>
            <a:pPr indent="-336550" lvl="0" marL="457200" rtl="0" algn="l">
              <a:lnSpc>
                <a:spcPct val="95000"/>
              </a:lnSpc>
              <a:spcBef>
                <a:spcPts val="0"/>
              </a:spcBef>
              <a:spcAft>
                <a:spcPts val="0"/>
              </a:spcAft>
              <a:buSzPts val="1700"/>
              <a:buChar char="●"/>
            </a:pPr>
            <a:r>
              <a:rPr lang="en" sz="1700"/>
              <a:t>The user can select a specific part and learn more about on the info page.</a:t>
            </a:r>
            <a:endParaRPr sz="1700"/>
          </a:p>
        </p:txBody>
      </p:sp>
      <p:pic>
        <p:nvPicPr>
          <p:cNvPr id="135" name="Google Shape;135;gd31f84ebee_0_36"/>
          <p:cNvPicPr preferRelativeResize="0"/>
          <p:nvPr/>
        </p:nvPicPr>
        <p:blipFill>
          <a:blip r:embed="rId3">
            <a:alphaModFix/>
          </a:blip>
          <a:stretch>
            <a:fillRect/>
          </a:stretch>
        </p:blipFill>
        <p:spPr>
          <a:xfrm>
            <a:off x="189575" y="1017713"/>
            <a:ext cx="1882550" cy="3552427"/>
          </a:xfrm>
          <a:prstGeom prst="rect">
            <a:avLst/>
          </a:prstGeom>
          <a:noFill/>
          <a:ln>
            <a:noFill/>
          </a:ln>
        </p:spPr>
      </p:pic>
      <p:pic>
        <p:nvPicPr>
          <p:cNvPr id="136" name="Google Shape;136;gd31f84ebee_0_36"/>
          <p:cNvPicPr preferRelativeResize="0"/>
          <p:nvPr/>
        </p:nvPicPr>
        <p:blipFill>
          <a:blip r:embed="rId4">
            <a:alphaModFix/>
          </a:blip>
          <a:stretch>
            <a:fillRect/>
          </a:stretch>
        </p:blipFill>
        <p:spPr>
          <a:xfrm>
            <a:off x="2187350" y="1017725"/>
            <a:ext cx="1882550" cy="35140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d31f84ebee_3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Firebase Database</a:t>
            </a:r>
            <a:endParaRPr/>
          </a:p>
        </p:txBody>
      </p:sp>
      <p:sp>
        <p:nvSpPr>
          <p:cNvPr id="142" name="Google Shape;142;gd31f84ebee_3_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43" name="Google Shape;143;gd31f84ebee_3_5"/>
          <p:cNvPicPr preferRelativeResize="0"/>
          <p:nvPr/>
        </p:nvPicPr>
        <p:blipFill>
          <a:blip r:embed="rId3">
            <a:alphaModFix/>
          </a:blip>
          <a:stretch>
            <a:fillRect/>
          </a:stretch>
        </p:blipFill>
        <p:spPr>
          <a:xfrm>
            <a:off x="311700" y="1152475"/>
            <a:ext cx="8520599" cy="28359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d31f84ebee_0_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PC Information Page</a:t>
            </a:r>
            <a:endParaRPr/>
          </a:p>
        </p:txBody>
      </p:sp>
      <p:sp>
        <p:nvSpPr>
          <p:cNvPr id="149" name="Google Shape;149;gd31f84ebee_0_60"/>
          <p:cNvSpPr txBox="1"/>
          <p:nvPr>
            <p:ph idx="1" type="body"/>
          </p:nvPr>
        </p:nvSpPr>
        <p:spPr>
          <a:xfrm>
            <a:off x="2187350" y="1017725"/>
            <a:ext cx="5979600" cy="3821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The PC information page displays critical information for specific components</a:t>
            </a:r>
            <a:endParaRPr/>
          </a:p>
          <a:p>
            <a:pPr indent="-342900" lvl="0" marL="457200" rtl="0" algn="l">
              <a:lnSpc>
                <a:spcPct val="115000"/>
              </a:lnSpc>
              <a:spcBef>
                <a:spcPts val="0"/>
              </a:spcBef>
              <a:spcAft>
                <a:spcPts val="0"/>
              </a:spcAft>
              <a:buSzPts val="1800"/>
              <a:buChar char="●"/>
            </a:pPr>
            <a:r>
              <a:rPr lang="en"/>
              <a:t>Information pages differ for different kind of components</a:t>
            </a:r>
            <a:endParaRPr/>
          </a:p>
          <a:p>
            <a:pPr indent="-317500" lvl="1" marL="914400" rtl="0" algn="l">
              <a:lnSpc>
                <a:spcPct val="115000"/>
              </a:lnSpc>
              <a:spcBef>
                <a:spcPts val="0"/>
              </a:spcBef>
              <a:spcAft>
                <a:spcPts val="0"/>
              </a:spcAft>
              <a:buSzPts val="1400"/>
              <a:buChar char="○"/>
            </a:pPr>
            <a:r>
              <a:rPr lang="en"/>
              <a:t>CPU pages will show core counts, clock speeds</a:t>
            </a:r>
            <a:endParaRPr/>
          </a:p>
          <a:p>
            <a:pPr indent="-317500" lvl="1" marL="914400" rtl="0" algn="l">
              <a:lnSpc>
                <a:spcPct val="115000"/>
              </a:lnSpc>
              <a:spcBef>
                <a:spcPts val="0"/>
              </a:spcBef>
              <a:spcAft>
                <a:spcPts val="0"/>
              </a:spcAft>
              <a:buSzPts val="1400"/>
              <a:buChar char="○"/>
            </a:pPr>
            <a:r>
              <a:rPr lang="en"/>
              <a:t>Power supply pages will show wattage, rating, etc.</a:t>
            </a:r>
            <a:endParaRPr/>
          </a:p>
          <a:p>
            <a:pPr indent="-342900" lvl="0" marL="457200" rtl="0" algn="l">
              <a:lnSpc>
                <a:spcPct val="115000"/>
              </a:lnSpc>
              <a:spcBef>
                <a:spcPts val="0"/>
              </a:spcBef>
              <a:spcAft>
                <a:spcPts val="0"/>
              </a:spcAft>
              <a:buSzPts val="1800"/>
              <a:buChar char="●"/>
            </a:pPr>
            <a:r>
              <a:rPr lang="en"/>
              <a:t>Information for parts are shown on an information tab within the page, links to retailers are in the “</a:t>
            </a:r>
            <a:r>
              <a:rPr b="1" lang="en"/>
              <a:t>Buy</a:t>
            </a:r>
            <a:r>
              <a:rPr lang="en"/>
              <a:t>” tab</a:t>
            </a:r>
            <a:endParaRPr/>
          </a:p>
          <a:p>
            <a:pPr indent="-342900" lvl="0" marL="457200" rtl="0" algn="l">
              <a:lnSpc>
                <a:spcPct val="115000"/>
              </a:lnSpc>
              <a:spcBef>
                <a:spcPts val="0"/>
              </a:spcBef>
              <a:spcAft>
                <a:spcPts val="0"/>
              </a:spcAft>
              <a:buSzPts val="1800"/>
              <a:buChar char="●"/>
            </a:pPr>
            <a:r>
              <a:rPr lang="en"/>
              <a:t>Reviews can be seen in the “</a:t>
            </a:r>
            <a:r>
              <a:rPr b="1" lang="en"/>
              <a:t>Reviews</a:t>
            </a:r>
            <a:r>
              <a:rPr lang="en"/>
              <a:t>” tab, where users can read reviews or write a review</a:t>
            </a:r>
            <a:endParaRPr/>
          </a:p>
        </p:txBody>
      </p:sp>
      <p:pic>
        <p:nvPicPr>
          <p:cNvPr id="150" name="Google Shape;150;gd31f84ebee_0_60"/>
          <p:cNvPicPr preferRelativeResize="0"/>
          <p:nvPr/>
        </p:nvPicPr>
        <p:blipFill>
          <a:blip r:embed="rId3">
            <a:alphaModFix/>
          </a:blip>
          <a:stretch>
            <a:fillRect/>
          </a:stretch>
        </p:blipFill>
        <p:spPr>
          <a:xfrm>
            <a:off x="279925" y="1017788"/>
            <a:ext cx="1865690"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1"/>
          <p:cNvSpPr txBox="1"/>
          <p:nvPr>
            <p:ph type="title"/>
          </p:nvPr>
        </p:nvSpPr>
        <p:spPr>
          <a:xfrm>
            <a:off x="1357725" y="2240700"/>
            <a:ext cx="3062100" cy="662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Any questions?</a:t>
            </a:r>
            <a:endParaRPr/>
          </a:p>
        </p:txBody>
      </p:sp>
      <p:pic>
        <p:nvPicPr>
          <p:cNvPr id="156" name="Google Shape;156;p11"/>
          <p:cNvPicPr preferRelativeResize="0"/>
          <p:nvPr/>
        </p:nvPicPr>
        <p:blipFill rotWithShape="1">
          <a:blip r:embed="rId3">
            <a:alphaModFix/>
          </a:blip>
          <a:srcRect b="0" l="0" r="0" t="0"/>
          <a:stretch/>
        </p:blipFill>
        <p:spPr>
          <a:xfrm>
            <a:off x="5318875" y="1564288"/>
            <a:ext cx="2628150" cy="20149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c2ecb692bd_0_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p:txBody>
      </p:sp>
      <p:sp>
        <p:nvSpPr>
          <p:cNvPr id="67" name="Google Shape;67;gc2ecb692bd_0_12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Purpose</a:t>
            </a:r>
            <a:endParaRPr/>
          </a:p>
          <a:p>
            <a:pPr indent="-342900" lvl="0" marL="457200" rtl="0" algn="l">
              <a:spcBef>
                <a:spcPts val="0"/>
              </a:spcBef>
              <a:spcAft>
                <a:spcPts val="0"/>
              </a:spcAft>
              <a:buSzPts val="1800"/>
              <a:buChar char="●"/>
            </a:pPr>
            <a:r>
              <a:rPr lang="en"/>
              <a:t>Developer Guide</a:t>
            </a:r>
            <a:endParaRPr/>
          </a:p>
          <a:p>
            <a:pPr indent="-342900" lvl="0" marL="457200" rtl="0" algn="l">
              <a:spcBef>
                <a:spcPts val="0"/>
              </a:spcBef>
              <a:spcAft>
                <a:spcPts val="0"/>
              </a:spcAft>
              <a:buSzPts val="1800"/>
              <a:buChar char="●"/>
            </a:pPr>
            <a:r>
              <a:rPr lang="en"/>
              <a:t>Project Setup Process</a:t>
            </a:r>
            <a:endParaRPr/>
          </a:p>
          <a:p>
            <a:pPr indent="-342900" lvl="0" marL="457200" rtl="0" algn="l">
              <a:spcBef>
                <a:spcPts val="0"/>
              </a:spcBef>
              <a:spcAft>
                <a:spcPts val="0"/>
              </a:spcAft>
              <a:buSzPts val="1800"/>
              <a:buChar char="●"/>
            </a:pPr>
            <a:r>
              <a:rPr lang="en"/>
              <a:t>Welcome Page</a:t>
            </a:r>
            <a:endParaRPr/>
          </a:p>
          <a:p>
            <a:pPr indent="-342900" lvl="0" marL="457200" rtl="0" algn="l">
              <a:spcBef>
                <a:spcPts val="0"/>
              </a:spcBef>
              <a:spcAft>
                <a:spcPts val="0"/>
              </a:spcAft>
              <a:buSzPts val="1800"/>
              <a:buChar char="●"/>
            </a:pPr>
            <a:r>
              <a:rPr lang="en"/>
              <a:t>Login Page</a:t>
            </a:r>
            <a:endParaRPr/>
          </a:p>
          <a:p>
            <a:pPr indent="-342900" lvl="0" marL="457200" rtl="0" algn="l">
              <a:spcBef>
                <a:spcPts val="0"/>
              </a:spcBef>
              <a:spcAft>
                <a:spcPts val="0"/>
              </a:spcAft>
              <a:buSzPts val="1800"/>
              <a:buChar char="●"/>
            </a:pPr>
            <a:r>
              <a:rPr lang="en"/>
              <a:t>Registration Page</a:t>
            </a:r>
            <a:endParaRPr/>
          </a:p>
          <a:p>
            <a:pPr indent="-342900" lvl="0" marL="457200" rtl="0" algn="l">
              <a:spcBef>
                <a:spcPts val="0"/>
              </a:spcBef>
              <a:spcAft>
                <a:spcPts val="0"/>
              </a:spcAft>
              <a:buSzPts val="1800"/>
              <a:buChar char="●"/>
            </a:pPr>
            <a:r>
              <a:rPr lang="en"/>
              <a:t>Firebase Authentication</a:t>
            </a:r>
            <a:endParaRPr/>
          </a:p>
          <a:p>
            <a:pPr indent="-342900" lvl="0" marL="457200" rtl="0" algn="l">
              <a:spcBef>
                <a:spcPts val="0"/>
              </a:spcBef>
              <a:spcAft>
                <a:spcPts val="0"/>
              </a:spcAft>
              <a:buSzPts val="1800"/>
              <a:buChar char="●"/>
            </a:pPr>
            <a:r>
              <a:rPr lang="en"/>
              <a:t>Home Page</a:t>
            </a:r>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p:txBody>
      </p:sp>
      <p:sp>
        <p:nvSpPr>
          <p:cNvPr id="68" name="Google Shape;68;gc2ecb692bd_0_121"/>
          <p:cNvSpPr txBox="1"/>
          <p:nvPr>
            <p:ph idx="1" type="body"/>
          </p:nvPr>
        </p:nvSpPr>
        <p:spPr>
          <a:xfrm>
            <a:off x="3940875"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a:p>
        </p:txBody>
      </p:sp>
      <p:sp>
        <p:nvSpPr>
          <p:cNvPr id="69" name="Google Shape;69;gc2ecb692bd_0_121"/>
          <p:cNvSpPr txBox="1"/>
          <p:nvPr>
            <p:ph idx="1" type="body"/>
          </p:nvPr>
        </p:nvSpPr>
        <p:spPr>
          <a:xfrm>
            <a:off x="3617575" y="1152475"/>
            <a:ext cx="4260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Search Page</a:t>
            </a:r>
            <a:endParaRPr/>
          </a:p>
          <a:p>
            <a:pPr indent="-342900" lvl="0" marL="457200" rtl="0" algn="l">
              <a:spcBef>
                <a:spcPts val="0"/>
              </a:spcBef>
              <a:spcAft>
                <a:spcPts val="0"/>
              </a:spcAft>
              <a:buSzPts val="1800"/>
              <a:buChar char="●"/>
            </a:pPr>
            <a:r>
              <a:rPr lang="en"/>
              <a:t>PC Information Page</a:t>
            </a:r>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Purpose</a:t>
            </a:r>
            <a:endParaRPr/>
          </a:p>
        </p:txBody>
      </p:sp>
      <p:sp>
        <p:nvSpPr>
          <p:cNvPr id="75" name="Google Shape;75;p2"/>
          <p:cNvSpPr txBox="1"/>
          <p:nvPr>
            <p:ph idx="1" type="body"/>
          </p:nvPr>
        </p:nvSpPr>
        <p:spPr>
          <a:xfrm>
            <a:off x="3567075" y="1152500"/>
            <a:ext cx="42603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en">
                <a:solidFill>
                  <a:srgbClr val="666666"/>
                </a:solidFill>
              </a:rPr>
              <a:t>Quick PC is a mobile application written in Dart using Flutter. The application is designed to help users compare prices and compatibility of PC components. In this presentation, we explained what each page does such as login, user registration, home, search, and view pc information.</a:t>
            </a:r>
            <a:endParaRPr>
              <a:solidFill>
                <a:srgbClr val="666666"/>
              </a:solidFill>
            </a:endParaRPr>
          </a:p>
          <a:p>
            <a:pPr indent="0" lvl="0" marL="457200" rtl="0" algn="l">
              <a:spcBef>
                <a:spcPts val="0"/>
              </a:spcBef>
              <a:spcAft>
                <a:spcPts val="0"/>
              </a:spcAft>
              <a:buNone/>
            </a:pPr>
            <a:r>
              <a:t/>
            </a:r>
            <a:endParaRPr>
              <a:solidFill>
                <a:srgbClr val="666666"/>
              </a:solidFill>
            </a:endParaRPr>
          </a:p>
        </p:txBody>
      </p:sp>
      <p:pic>
        <p:nvPicPr>
          <p:cNvPr id="76" name="Google Shape;76;p2"/>
          <p:cNvPicPr preferRelativeResize="0"/>
          <p:nvPr/>
        </p:nvPicPr>
        <p:blipFill>
          <a:blip r:embed="rId3">
            <a:alphaModFix/>
          </a:blip>
          <a:stretch>
            <a:fillRect/>
          </a:stretch>
        </p:blipFill>
        <p:spPr>
          <a:xfrm>
            <a:off x="1996300" y="1076300"/>
            <a:ext cx="1624375" cy="3492601"/>
          </a:xfrm>
          <a:prstGeom prst="rect">
            <a:avLst/>
          </a:prstGeom>
          <a:noFill/>
          <a:ln>
            <a:noFill/>
          </a:ln>
        </p:spPr>
      </p:pic>
      <p:pic>
        <p:nvPicPr>
          <p:cNvPr id="77" name="Google Shape;77;p2"/>
          <p:cNvPicPr preferRelativeResize="0"/>
          <p:nvPr/>
        </p:nvPicPr>
        <p:blipFill>
          <a:blip r:embed="rId4">
            <a:alphaModFix/>
          </a:blip>
          <a:stretch>
            <a:fillRect/>
          </a:stretch>
        </p:blipFill>
        <p:spPr>
          <a:xfrm>
            <a:off x="311700" y="1076309"/>
            <a:ext cx="1624375" cy="34925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d31f84ebee_0_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Developer Guide</a:t>
            </a:r>
            <a:endParaRPr/>
          </a:p>
        </p:txBody>
      </p:sp>
      <p:sp>
        <p:nvSpPr>
          <p:cNvPr id="83" name="Google Shape;83;gd31f84ebee_0_68"/>
          <p:cNvSpPr txBox="1"/>
          <p:nvPr>
            <p:ph idx="1" type="body"/>
          </p:nvPr>
        </p:nvSpPr>
        <p:spPr>
          <a:xfrm>
            <a:off x="435775" y="1017725"/>
            <a:ext cx="7731300" cy="3821100"/>
          </a:xfrm>
          <a:prstGeom prst="rect">
            <a:avLst/>
          </a:prstGeom>
          <a:noFill/>
          <a:ln>
            <a:noFill/>
          </a:ln>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Clr>
                <a:srgbClr val="666666"/>
              </a:buClr>
              <a:buSzPct val="100000"/>
              <a:buChar char="●"/>
            </a:pPr>
            <a:r>
              <a:rPr lang="en">
                <a:solidFill>
                  <a:srgbClr val="666666"/>
                </a:solidFill>
              </a:rPr>
              <a:t>During our development we used:</a:t>
            </a:r>
            <a:endParaRPr>
              <a:solidFill>
                <a:srgbClr val="666666"/>
              </a:solidFill>
            </a:endParaRPr>
          </a:p>
          <a:p>
            <a:pPr indent="-288607" lvl="1" marL="914400" rtl="0" algn="l">
              <a:spcBef>
                <a:spcPts val="0"/>
              </a:spcBef>
              <a:spcAft>
                <a:spcPts val="0"/>
              </a:spcAft>
              <a:buClr>
                <a:srgbClr val="666666"/>
              </a:buClr>
              <a:buSzPct val="100000"/>
              <a:buChar char="○"/>
            </a:pPr>
            <a:r>
              <a:rPr lang="en" sz="1350">
                <a:solidFill>
                  <a:srgbClr val="666666"/>
                </a:solidFill>
              </a:rPr>
              <a:t>Android Studio</a:t>
            </a:r>
            <a:endParaRPr sz="1350">
              <a:solidFill>
                <a:srgbClr val="666666"/>
              </a:solidFill>
            </a:endParaRPr>
          </a:p>
          <a:p>
            <a:pPr indent="-288607" lvl="1" marL="914400" rtl="0" algn="l">
              <a:spcBef>
                <a:spcPts val="0"/>
              </a:spcBef>
              <a:spcAft>
                <a:spcPts val="0"/>
              </a:spcAft>
              <a:buClr>
                <a:srgbClr val="666666"/>
              </a:buClr>
              <a:buSzPct val="100000"/>
              <a:buChar char="○"/>
            </a:pPr>
            <a:r>
              <a:rPr lang="en" sz="1350">
                <a:solidFill>
                  <a:srgbClr val="666666"/>
                </a:solidFill>
              </a:rPr>
              <a:t>Flutter/Dart </a:t>
            </a:r>
            <a:endParaRPr sz="1350">
              <a:solidFill>
                <a:srgbClr val="666666"/>
              </a:solidFill>
            </a:endParaRPr>
          </a:p>
          <a:p>
            <a:pPr indent="-288607" lvl="1" marL="914400" rtl="0" algn="l">
              <a:spcBef>
                <a:spcPts val="0"/>
              </a:spcBef>
              <a:spcAft>
                <a:spcPts val="0"/>
              </a:spcAft>
              <a:buClr>
                <a:srgbClr val="666666"/>
              </a:buClr>
              <a:buSzPct val="100000"/>
              <a:buChar char="○"/>
            </a:pPr>
            <a:r>
              <a:rPr lang="en" sz="1350">
                <a:solidFill>
                  <a:srgbClr val="666666"/>
                </a:solidFill>
              </a:rPr>
              <a:t>Firebase</a:t>
            </a:r>
            <a:endParaRPr sz="1350">
              <a:solidFill>
                <a:srgbClr val="666666"/>
              </a:solidFill>
            </a:endParaRPr>
          </a:p>
          <a:p>
            <a:pPr indent="-288607" lvl="1" marL="914400" rtl="0" algn="l">
              <a:spcBef>
                <a:spcPts val="0"/>
              </a:spcBef>
              <a:spcAft>
                <a:spcPts val="0"/>
              </a:spcAft>
              <a:buClr>
                <a:srgbClr val="666666"/>
              </a:buClr>
              <a:buSzPct val="100000"/>
              <a:buChar char="○"/>
            </a:pPr>
            <a:r>
              <a:rPr lang="en" sz="1350">
                <a:solidFill>
                  <a:srgbClr val="666666"/>
                </a:solidFill>
              </a:rPr>
              <a:t>Git/Github</a:t>
            </a:r>
            <a:endParaRPr sz="1350">
              <a:solidFill>
                <a:srgbClr val="666666"/>
              </a:solidFill>
              <a:latin typeface="Times New Roman"/>
              <a:ea typeface="Times New Roman"/>
              <a:cs typeface="Times New Roman"/>
              <a:sym typeface="Times New Roman"/>
            </a:endParaRPr>
          </a:p>
          <a:p>
            <a:pPr indent="-308610" lvl="0" marL="457200" rtl="0" algn="l">
              <a:lnSpc>
                <a:spcPct val="115000"/>
              </a:lnSpc>
              <a:spcBef>
                <a:spcPts val="0"/>
              </a:spcBef>
              <a:spcAft>
                <a:spcPts val="0"/>
              </a:spcAft>
              <a:buClr>
                <a:srgbClr val="666666"/>
              </a:buClr>
              <a:buSzPct val="100000"/>
              <a:buChar char="●"/>
            </a:pPr>
            <a:r>
              <a:rPr lang="en">
                <a:solidFill>
                  <a:srgbClr val="666666"/>
                </a:solidFill>
              </a:rPr>
              <a:t>Features</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Welcome</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Login</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Registration</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Home Page</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Search Page</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PC Information Page</a:t>
            </a:r>
            <a:endParaRPr>
              <a:solidFill>
                <a:srgbClr val="666666"/>
              </a:solidFill>
            </a:endParaRPr>
          </a:p>
          <a:p>
            <a:pPr indent="-308610" lvl="0" marL="457200" rtl="0" algn="l">
              <a:lnSpc>
                <a:spcPct val="115000"/>
              </a:lnSpc>
              <a:spcBef>
                <a:spcPts val="0"/>
              </a:spcBef>
              <a:spcAft>
                <a:spcPts val="0"/>
              </a:spcAft>
              <a:buClr>
                <a:srgbClr val="666666"/>
              </a:buClr>
              <a:buSzPct val="100000"/>
              <a:buChar char="●"/>
            </a:pPr>
            <a:r>
              <a:rPr lang="en">
                <a:solidFill>
                  <a:srgbClr val="666666"/>
                </a:solidFill>
              </a:rPr>
              <a:t>Initial released is planned to be on:</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Google Play Store</a:t>
            </a:r>
            <a:endParaRPr>
              <a:solidFill>
                <a:srgbClr val="666666"/>
              </a:solidFill>
            </a:endParaRPr>
          </a:p>
          <a:p>
            <a:pPr indent="-290830" lvl="1" marL="914400" rtl="0" algn="l">
              <a:lnSpc>
                <a:spcPct val="115000"/>
              </a:lnSpc>
              <a:spcBef>
                <a:spcPts val="0"/>
              </a:spcBef>
              <a:spcAft>
                <a:spcPts val="0"/>
              </a:spcAft>
              <a:buClr>
                <a:srgbClr val="666666"/>
              </a:buClr>
              <a:buSzPct val="100000"/>
              <a:buChar char="○"/>
            </a:pPr>
            <a:r>
              <a:rPr lang="en">
                <a:solidFill>
                  <a:srgbClr val="666666"/>
                </a:solidFill>
              </a:rPr>
              <a:t>Apple Store</a:t>
            </a:r>
            <a:endParaRPr>
              <a:solidFill>
                <a:srgbClr val="666666"/>
              </a:solidFill>
            </a:endParaRPr>
          </a:p>
          <a:p>
            <a:pPr indent="-308610" lvl="0" marL="457200" rtl="0" algn="l">
              <a:lnSpc>
                <a:spcPct val="115000"/>
              </a:lnSpc>
              <a:spcBef>
                <a:spcPts val="0"/>
              </a:spcBef>
              <a:spcAft>
                <a:spcPts val="0"/>
              </a:spcAft>
              <a:buClr>
                <a:srgbClr val="666666"/>
              </a:buClr>
              <a:buSzPct val="100000"/>
              <a:buChar char="●"/>
            </a:pPr>
            <a:r>
              <a:rPr lang="en">
                <a:solidFill>
                  <a:srgbClr val="666666"/>
                </a:solidFill>
              </a:rPr>
              <a:t>If you encounter any errors or want to submit a feedback, please contact one of the developers below:</a:t>
            </a:r>
            <a:endParaRPr>
              <a:solidFill>
                <a:srgbClr val="666666"/>
              </a:solidFill>
            </a:endParaRPr>
          </a:p>
          <a:p>
            <a:pPr indent="-288607" lvl="1" marL="914400" rtl="0" algn="l">
              <a:spcBef>
                <a:spcPts val="0"/>
              </a:spcBef>
              <a:spcAft>
                <a:spcPts val="0"/>
              </a:spcAft>
              <a:buClr>
                <a:srgbClr val="666666"/>
              </a:buClr>
              <a:buSzPct val="100000"/>
              <a:buChar char="○"/>
            </a:pPr>
            <a:r>
              <a:rPr lang="en" sz="1350">
                <a:solidFill>
                  <a:srgbClr val="666666"/>
                </a:solidFill>
              </a:rPr>
              <a:t>Gustavo Cisneros:</a:t>
            </a:r>
            <a:r>
              <a:rPr lang="en" sz="1350">
                <a:solidFill>
                  <a:srgbClr val="000000"/>
                </a:solidFill>
              </a:rPr>
              <a:t> </a:t>
            </a:r>
            <a:r>
              <a:rPr lang="en" sz="1350" u="sng">
                <a:solidFill>
                  <a:srgbClr val="1155CC"/>
                </a:solidFill>
                <a:hlinkClick r:id="rId3">
                  <a:extLst>
                    <a:ext uri="{A12FA001-AC4F-418D-AE19-62706E023703}">
                      <ahyp:hlinkClr val="tx"/>
                    </a:ext>
                  </a:extLst>
                </a:hlinkClick>
              </a:rPr>
              <a:t>gustavo.cisneros@student.csulb.edu  </a:t>
            </a:r>
            <a:endParaRPr sz="1350">
              <a:solidFill>
                <a:srgbClr val="000000"/>
              </a:solidFill>
            </a:endParaRPr>
          </a:p>
          <a:p>
            <a:pPr indent="-288607" lvl="1" marL="914400" rtl="0" algn="l">
              <a:spcBef>
                <a:spcPts val="0"/>
              </a:spcBef>
              <a:spcAft>
                <a:spcPts val="0"/>
              </a:spcAft>
              <a:buClr>
                <a:srgbClr val="666666"/>
              </a:buClr>
              <a:buSzPct val="100000"/>
              <a:buChar char="○"/>
            </a:pPr>
            <a:r>
              <a:rPr lang="en" sz="1350">
                <a:solidFill>
                  <a:srgbClr val="666666"/>
                </a:solidFill>
              </a:rPr>
              <a:t>Anthony Dawson: </a:t>
            </a:r>
            <a:r>
              <a:rPr lang="en" sz="1350" u="sng">
                <a:solidFill>
                  <a:srgbClr val="1155CC"/>
                </a:solidFill>
                <a:hlinkClick r:id="rId4">
                  <a:extLst>
                    <a:ext uri="{A12FA001-AC4F-418D-AE19-62706E023703}">
                      <ahyp:hlinkClr val="tx"/>
                    </a:ext>
                  </a:extLst>
                </a:hlinkClick>
              </a:rPr>
              <a:t>anthony.dawson@student.csulb.edu</a:t>
            </a:r>
            <a:endParaRPr sz="1350">
              <a:solidFill>
                <a:srgbClr val="000000"/>
              </a:solidFill>
            </a:endParaRPr>
          </a:p>
          <a:p>
            <a:pPr indent="-288607" lvl="1" marL="914400" rtl="0" algn="l">
              <a:spcBef>
                <a:spcPts val="0"/>
              </a:spcBef>
              <a:spcAft>
                <a:spcPts val="0"/>
              </a:spcAft>
              <a:buClr>
                <a:srgbClr val="666666"/>
              </a:buClr>
              <a:buSzPct val="100000"/>
              <a:buChar char="○"/>
            </a:pPr>
            <a:r>
              <a:rPr lang="en" sz="1350">
                <a:solidFill>
                  <a:srgbClr val="666666"/>
                </a:solidFill>
              </a:rPr>
              <a:t>Osman Khan:</a:t>
            </a:r>
            <a:r>
              <a:rPr lang="en" sz="1350">
                <a:solidFill>
                  <a:srgbClr val="000000"/>
                </a:solidFill>
              </a:rPr>
              <a:t>  </a:t>
            </a:r>
            <a:r>
              <a:rPr lang="en" sz="1350" u="sng">
                <a:solidFill>
                  <a:srgbClr val="1155CC"/>
                </a:solidFill>
                <a:hlinkClick r:id="rId5">
                  <a:extLst>
                    <a:ext uri="{A12FA001-AC4F-418D-AE19-62706E023703}">
                      <ahyp:hlinkClr val="tx"/>
                    </a:ext>
                  </a:extLst>
                </a:hlinkClick>
              </a:rPr>
              <a:t>osman.khan@student.csulb.edu</a:t>
            </a:r>
            <a:r>
              <a:rPr lang="en" sz="1350">
                <a:solidFill>
                  <a:srgbClr val="000000"/>
                </a:solidFill>
              </a:rPr>
              <a:t>   </a:t>
            </a:r>
            <a:endParaRPr sz="1350">
              <a:solidFill>
                <a:srgbClr val="000000"/>
              </a:solidFill>
            </a:endParaRPr>
          </a:p>
          <a:p>
            <a:pPr indent="-288607" lvl="1" marL="914400" rtl="0" algn="l">
              <a:spcBef>
                <a:spcPts val="0"/>
              </a:spcBef>
              <a:spcAft>
                <a:spcPts val="0"/>
              </a:spcAft>
              <a:buClr>
                <a:srgbClr val="666666"/>
              </a:buClr>
              <a:buSzPct val="100000"/>
              <a:buChar char="○"/>
            </a:pPr>
            <a:r>
              <a:rPr lang="en" sz="1350">
                <a:solidFill>
                  <a:srgbClr val="666666"/>
                </a:solidFill>
              </a:rPr>
              <a:t>Jose Vasquez:</a:t>
            </a:r>
            <a:r>
              <a:rPr lang="en" sz="1350">
                <a:solidFill>
                  <a:srgbClr val="000000"/>
                </a:solidFill>
              </a:rPr>
              <a:t> </a:t>
            </a:r>
            <a:r>
              <a:rPr lang="en" sz="1350" u="sng">
                <a:solidFill>
                  <a:srgbClr val="1155CC"/>
                </a:solidFill>
                <a:hlinkClick r:id="rId6">
                  <a:extLst>
                    <a:ext uri="{A12FA001-AC4F-418D-AE19-62706E023703}">
                      <ahyp:hlinkClr val="tx"/>
                    </a:ext>
                  </a:extLst>
                </a:hlinkClick>
              </a:rPr>
              <a:t>jose.vasquez01@student.csulb.edu</a:t>
            </a:r>
            <a:endParaRPr sz="1350">
              <a:solidFill>
                <a:srgbClr val="000000"/>
              </a:solidFill>
            </a:endParaRPr>
          </a:p>
          <a:p>
            <a:pPr indent="-288607" lvl="1" marL="914400" rtl="0" algn="l">
              <a:spcBef>
                <a:spcPts val="0"/>
              </a:spcBef>
              <a:spcAft>
                <a:spcPts val="0"/>
              </a:spcAft>
              <a:buClr>
                <a:srgbClr val="666666"/>
              </a:buClr>
              <a:buSzPct val="100000"/>
              <a:buChar char="○"/>
            </a:pPr>
            <a:r>
              <a:rPr lang="en" sz="1350">
                <a:solidFill>
                  <a:srgbClr val="666666"/>
                </a:solidFill>
              </a:rPr>
              <a:t>Kevin Vu:</a:t>
            </a:r>
            <a:r>
              <a:rPr lang="en" sz="1350">
                <a:solidFill>
                  <a:srgbClr val="000000"/>
                </a:solidFill>
              </a:rPr>
              <a:t> </a:t>
            </a:r>
            <a:r>
              <a:rPr lang="en" sz="1350" u="sng">
                <a:solidFill>
                  <a:srgbClr val="1155CC"/>
                </a:solidFill>
                <a:hlinkClick r:id="rId7">
                  <a:extLst>
                    <a:ext uri="{A12FA001-AC4F-418D-AE19-62706E023703}">
                      <ahyp:hlinkClr val="tx"/>
                    </a:ext>
                  </a:extLst>
                </a:hlinkClick>
              </a:rPr>
              <a:t>kevin.vu01@student.csulb.edu</a:t>
            </a:r>
            <a:endParaRPr sz="1350">
              <a:solidFill>
                <a:srgbClr val="000000"/>
              </a:solidFill>
            </a:endParaRPr>
          </a:p>
          <a:p>
            <a:pPr indent="0" lvl="0" marL="1371600" rtl="0" algn="l">
              <a:lnSpc>
                <a:spcPct val="115000"/>
              </a:lnSpc>
              <a:spcBef>
                <a:spcPts val="0"/>
              </a:spcBef>
              <a:spcAft>
                <a:spcPts val="0"/>
              </a:spcAft>
              <a:buNone/>
            </a:pPr>
            <a:r>
              <a:t/>
            </a:r>
            <a:endParaRPr>
              <a:solidFill>
                <a:srgbClr val="666666"/>
              </a:solidFill>
            </a:endParaRPr>
          </a:p>
        </p:txBody>
      </p:sp>
      <p:pic>
        <p:nvPicPr>
          <p:cNvPr id="84" name="Google Shape;84;gd31f84ebee_0_68"/>
          <p:cNvPicPr preferRelativeResize="0"/>
          <p:nvPr/>
        </p:nvPicPr>
        <p:blipFill rotWithShape="1">
          <a:blip r:embed="rId8">
            <a:alphaModFix/>
          </a:blip>
          <a:srcRect b="0" l="0" r="0" t="0"/>
          <a:stretch/>
        </p:blipFill>
        <p:spPr>
          <a:xfrm>
            <a:off x="7012651" y="2399987"/>
            <a:ext cx="2061624" cy="1056574"/>
          </a:xfrm>
          <a:prstGeom prst="rect">
            <a:avLst/>
          </a:prstGeom>
          <a:noFill/>
          <a:ln>
            <a:noFill/>
          </a:ln>
        </p:spPr>
      </p:pic>
      <p:pic>
        <p:nvPicPr>
          <p:cNvPr id="85" name="Google Shape;85;gd31f84ebee_0_68"/>
          <p:cNvPicPr preferRelativeResize="0"/>
          <p:nvPr/>
        </p:nvPicPr>
        <p:blipFill>
          <a:blip r:embed="rId9">
            <a:alphaModFix/>
          </a:blip>
          <a:stretch>
            <a:fillRect/>
          </a:stretch>
        </p:blipFill>
        <p:spPr>
          <a:xfrm>
            <a:off x="7131716" y="683550"/>
            <a:ext cx="1790047" cy="997876"/>
          </a:xfrm>
          <a:prstGeom prst="rect">
            <a:avLst/>
          </a:prstGeom>
          <a:noFill/>
          <a:ln>
            <a:noFill/>
          </a:ln>
        </p:spPr>
      </p:pic>
      <p:pic>
        <p:nvPicPr>
          <p:cNvPr id="86" name="Google Shape;86;gd31f84ebee_0_68"/>
          <p:cNvPicPr preferRelativeResize="0"/>
          <p:nvPr/>
        </p:nvPicPr>
        <p:blipFill>
          <a:blip r:embed="rId10">
            <a:alphaModFix/>
          </a:blip>
          <a:stretch>
            <a:fillRect/>
          </a:stretch>
        </p:blipFill>
        <p:spPr>
          <a:xfrm>
            <a:off x="7012650" y="1681427"/>
            <a:ext cx="2028174" cy="9978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d31f84ebee_1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Setup Process</a:t>
            </a:r>
            <a:endParaRPr/>
          </a:p>
        </p:txBody>
      </p:sp>
      <p:sp>
        <p:nvSpPr>
          <p:cNvPr id="92" name="Google Shape;92;gd31f84ebee_1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a:t>
            </a:r>
            <a:r>
              <a:rPr lang="en" sz="1600"/>
              <a:t>nstall Android Studio</a:t>
            </a:r>
            <a:endParaRPr sz="1600"/>
          </a:p>
          <a:p>
            <a:pPr indent="-304800" lvl="1" marL="914400" rtl="0" algn="l">
              <a:spcBef>
                <a:spcPts val="0"/>
              </a:spcBef>
              <a:spcAft>
                <a:spcPts val="0"/>
              </a:spcAft>
              <a:buSzPts val="1200"/>
              <a:buChar char="○"/>
            </a:pPr>
            <a:r>
              <a:rPr lang="en" sz="1200"/>
              <a:t>Serves as the main Integrated </a:t>
            </a:r>
            <a:r>
              <a:rPr lang="en" sz="1200"/>
              <a:t>development</a:t>
            </a:r>
            <a:r>
              <a:rPr lang="en" sz="1200"/>
              <a:t> </a:t>
            </a:r>
            <a:r>
              <a:rPr lang="en" sz="1200"/>
              <a:t>environment</a:t>
            </a:r>
            <a:r>
              <a:rPr lang="en" sz="1200"/>
              <a:t> (IDE)</a:t>
            </a:r>
            <a:endParaRPr sz="1200"/>
          </a:p>
          <a:p>
            <a:pPr indent="-304800" lvl="1" marL="914400" rtl="0" algn="l">
              <a:spcBef>
                <a:spcPts val="0"/>
              </a:spcBef>
              <a:spcAft>
                <a:spcPts val="0"/>
              </a:spcAft>
              <a:buSzPts val="1200"/>
              <a:buChar char="○"/>
            </a:pPr>
            <a:r>
              <a:rPr lang="en" sz="1200"/>
              <a:t>Provides a flexible build system that allows </a:t>
            </a:r>
            <a:r>
              <a:rPr lang="en" sz="1200"/>
              <a:t>the</a:t>
            </a:r>
            <a:r>
              <a:rPr lang="en" sz="1200"/>
              <a:t> incorporation of 3rd party plugins and SDKs</a:t>
            </a:r>
            <a:endParaRPr sz="1200"/>
          </a:p>
          <a:p>
            <a:pPr indent="-317500" lvl="1" marL="914400" rtl="0" algn="l">
              <a:spcBef>
                <a:spcPts val="0"/>
              </a:spcBef>
              <a:spcAft>
                <a:spcPts val="0"/>
              </a:spcAft>
              <a:buSzPts val="1400"/>
              <a:buChar char="○"/>
            </a:pPr>
            <a:r>
              <a:rPr lang="en" sz="1200"/>
              <a:t>Android SDK </a:t>
            </a:r>
            <a:r>
              <a:rPr lang="en" sz="1200"/>
              <a:t>provides a </a:t>
            </a:r>
            <a:r>
              <a:rPr lang="en" sz="1200"/>
              <a:t>Virtual android emulator                                                                              </a:t>
            </a:r>
            <a:r>
              <a:rPr b="1" lang="en" sz="800"/>
              <a:t>Pixel 3a Emulator</a:t>
            </a:r>
            <a:endParaRPr b="1" sz="800"/>
          </a:p>
          <a:p>
            <a:pPr indent="-330200" lvl="0" marL="457200" rtl="0" algn="l">
              <a:spcBef>
                <a:spcPts val="0"/>
              </a:spcBef>
              <a:spcAft>
                <a:spcPts val="0"/>
              </a:spcAft>
              <a:buSzPts val="1600"/>
              <a:buChar char="●"/>
            </a:pPr>
            <a:r>
              <a:rPr lang="en" sz="1600"/>
              <a:t>Install the Flutter and Dart S</a:t>
            </a:r>
            <a:r>
              <a:rPr lang="en" sz="1600"/>
              <a:t>D</a:t>
            </a:r>
            <a:r>
              <a:rPr lang="en" sz="1600"/>
              <a:t>Ks</a:t>
            </a:r>
            <a:endParaRPr sz="1600"/>
          </a:p>
          <a:p>
            <a:pPr indent="-304800" lvl="1" marL="914400" rtl="0" algn="l">
              <a:spcBef>
                <a:spcPts val="0"/>
              </a:spcBef>
              <a:spcAft>
                <a:spcPts val="0"/>
              </a:spcAft>
              <a:buSzPts val="1200"/>
              <a:buChar char="○"/>
            </a:pPr>
            <a:r>
              <a:rPr lang="en" sz="1200"/>
              <a:t>Flutter is a a cross-platform tool that provides the framework to create the </a:t>
            </a:r>
            <a:br>
              <a:rPr lang="en" sz="1200"/>
            </a:br>
            <a:r>
              <a:rPr lang="en" sz="1200"/>
              <a:t>a</a:t>
            </a:r>
            <a:r>
              <a:rPr lang="en" sz="1200"/>
              <a:t>pps user interface.</a:t>
            </a:r>
            <a:endParaRPr sz="1200"/>
          </a:p>
          <a:p>
            <a:pPr indent="-304800" lvl="1" marL="914400" rtl="0" algn="l">
              <a:spcBef>
                <a:spcPts val="0"/>
              </a:spcBef>
              <a:spcAft>
                <a:spcPts val="0"/>
              </a:spcAft>
              <a:buSzPts val="1200"/>
              <a:buChar char="○"/>
            </a:pPr>
            <a:r>
              <a:rPr lang="en" sz="1200"/>
              <a:t>Dart is the language used to code Flutter applications.</a:t>
            </a:r>
            <a:endParaRPr sz="1200"/>
          </a:p>
          <a:p>
            <a:pPr indent="-330200" lvl="0" marL="457200" rtl="0" algn="l">
              <a:spcBef>
                <a:spcPts val="0"/>
              </a:spcBef>
              <a:spcAft>
                <a:spcPts val="0"/>
              </a:spcAft>
              <a:buSzPts val="1600"/>
              <a:buChar char="●"/>
            </a:pPr>
            <a:r>
              <a:rPr lang="en" sz="1600"/>
              <a:t>Setup Firebase</a:t>
            </a:r>
            <a:endParaRPr sz="1600"/>
          </a:p>
          <a:p>
            <a:pPr indent="-304800" lvl="1" marL="914400" rtl="0" algn="l">
              <a:spcBef>
                <a:spcPts val="0"/>
              </a:spcBef>
              <a:spcAft>
                <a:spcPts val="0"/>
              </a:spcAft>
              <a:buSzPts val="1200"/>
              <a:buChar char="○"/>
            </a:pPr>
            <a:r>
              <a:rPr lang="en" sz="1200"/>
              <a:t>Provides a </a:t>
            </a:r>
            <a:r>
              <a:rPr lang="en" sz="1200"/>
              <a:t>plugin</a:t>
            </a:r>
            <a:r>
              <a:rPr lang="en" sz="1200"/>
              <a:t> that allows us to create and connect to a cloud database</a:t>
            </a:r>
            <a:endParaRPr sz="1200"/>
          </a:p>
          <a:p>
            <a:pPr indent="-330200" lvl="0" marL="457200" rtl="0" algn="l">
              <a:spcBef>
                <a:spcPts val="0"/>
              </a:spcBef>
              <a:spcAft>
                <a:spcPts val="0"/>
              </a:spcAft>
              <a:buSzPts val="1600"/>
              <a:buChar char="●"/>
            </a:pPr>
            <a:r>
              <a:rPr lang="en" sz="1600"/>
              <a:t>Install and Setup Git/Github</a:t>
            </a:r>
            <a:endParaRPr sz="1600"/>
          </a:p>
          <a:p>
            <a:pPr indent="-304800" lvl="1" marL="914400" rtl="0" algn="l">
              <a:spcBef>
                <a:spcPts val="0"/>
              </a:spcBef>
              <a:spcAft>
                <a:spcPts val="0"/>
              </a:spcAft>
              <a:buSzPts val="1200"/>
              <a:buChar char="○"/>
            </a:pPr>
            <a:r>
              <a:rPr lang="en" sz="1200"/>
              <a:t>Git is a local tracking system that is used to maintain data </a:t>
            </a:r>
            <a:r>
              <a:rPr lang="en" sz="1200"/>
              <a:t>integrity</a:t>
            </a:r>
            <a:r>
              <a:rPr lang="en" sz="1200"/>
              <a:t> </a:t>
            </a:r>
            <a:endParaRPr sz="1200"/>
          </a:p>
          <a:p>
            <a:pPr indent="-304800" lvl="1" marL="914400" rtl="0" algn="l">
              <a:spcBef>
                <a:spcPts val="0"/>
              </a:spcBef>
              <a:spcAft>
                <a:spcPts val="0"/>
              </a:spcAft>
              <a:buSzPts val="1200"/>
              <a:buChar char="○"/>
            </a:pPr>
            <a:r>
              <a:rPr lang="en" sz="1200"/>
              <a:t>Github allows us to store a copy of our local Git repository online</a:t>
            </a:r>
            <a:endParaRPr sz="1200"/>
          </a:p>
        </p:txBody>
      </p:sp>
      <p:pic>
        <p:nvPicPr>
          <p:cNvPr id="93" name="Google Shape;93;gd31f84ebee_1_0"/>
          <p:cNvPicPr preferRelativeResize="0"/>
          <p:nvPr/>
        </p:nvPicPr>
        <p:blipFill>
          <a:blip r:embed="rId3">
            <a:alphaModFix/>
          </a:blip>
          <a:stretch>
            <a:fillRect/>
          </a:stretch>
        </p:blipFill>
        <p:spPr>
          <a:xfrm>
            <a:off x="7450975" y="2334550"/>
            <a:ext cx="1040175" cy="2161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d31f84ebee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Welcome Page</a:t>
            </a:r>
            <a:endParaRPr/>
          </a:p>
        </p:txBody>
      </p:sp>
      <p:sp>
        <p:nvSpPr>
          <p:cNvPr id="99" name="Google Shape;99;gd31f84ebee_0_0"/>
          <p:cNvSpPr txBox="1"/>
          <p:nvPr>
            <p:ph idx="1" type="body"/>
          </p:nvPr>
        </p:nvSpPr>
        <p:spPr>
          <a:xfrm>
            <a:off x="2309550" y="975225"/>
            <a:ext cx="5979600" cy="38211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en">
                <a:solidFill>
                  <a:srgbClr val="666666"/>
                </a:solidFill>
              </a:rPr>
              <a:t>When the user first opens the application, they are prompted with a welcome page. </a:t>
            </a:r>
            <a:br>
              <a:rPr lang="en">
                <a:solidFill>
                  <a:srgbClr val="666666"/>
                </a:solidFill>
              </a:rPr>
            </a:br>
            <a:endParaRPr>
              <a:solidFill>
                <a:srgbClr val="666666"/>
              </a:solidFill>
            </a:endParaRPr>
          </a:p>
          <a:p>
            <a:pPr indent="-342900" lvl="0" marL="457200" rtl="0" algn="l">
              <a:spcBef>
                <a:spcPts val="0"/>
              </a:spcBef>
              <a:spcAft>
                <a:spcPts val="0"/>
              </a:spcAft>
              <a:buClr>
                <a:srgbClr val="666666"/>
              </a:buClr>
              <a:buSzPts val="1800"/>
              <a:buChar char="●"/>
            </a:pPr>
            <a:r>
              <a:rPr lang="en">
                <a:solidFill>
                  <a:srgbClr val="666666"/>
                </a:solidFill>
              </a:rPr>
              <a:t>Our welcome page consists of our logo and motto. </a:t>
            </a:r>
            <a:br>
              <a:rPr lang="en">
                <a:solidFill>
                  <a:srgbClr val="666666"/>
                </a:solidFill>
              </a:rPr>
            </a:br>
            <a:endParaRPr>
              <a:solidFill>
                <a:srgbClr val="666666"/>
              </a:solidFill>
            </a:endParaRPr>
          </a:p>
          <a:p>
            <a:pPr indent="-342900" lvl="0" marL="457200" rtl="0" algn="l">
              <a:spcBef>
                <a:spcPts val="0"/>
              </a:spcBef>
              <a:spcAft>
                <a:spcPts val="0"/>
              </a:spcAft>
              <a:buClr>
                <a:srgbClr val="666666"/>
              </a:buClr>
              <a:buSzPts val="1800"/>
              <a:buChar char="●"/>
            </a:pPr>
            <a:r>
              <a:rPr lang="en">
                <a:solidFill>
                  <a:srgbClr val="666666"/>
                </a:solidFill>
              </a:rPr>
              <a:t>The user is able to access the login and registration phase of the application after they click “Get Started”. </a:t>
            </a:r>
            <a:endParaRPr>
              <a:solidFill>
                <a:srgbClr val="666666"/>
              </a:solidFill>
            </a:endParaRPr>
          </a:p>
          <a:p>
            <a:pPr indent="0" lvl="0" marL="457200" rtl="0" algn="l">
              <a:spcBef>
                <a:spcPts val="0"/>
              </a:spcBef>
              <a:spcAft>
                <a:spcPts val="0"/>
              </a:spcAft>
              <a:buNone/>
            </a:pPr>
            <a:r>
              <a:t/>
            </a:r>
            <a:endParaRPr>
              <a:solidFill>
                <a:srgbClr val="666666"/>
              </a:solidFill>
            </a:endParaRPr>
          </a:p>
        </p:txBody>
      </p:sp>
      <p:pic>
        <p:nvPicPr>
          <p:cNvPr id="100" name="Google Shape;100;gd31f84ebee_0_0"/>
          <p:cNvPicPr preferRelativeResize="0"/>
          <p:nvPr/>
        </p:nvPicPr>
        <p:blipFill>
          <a:blip r:embed="rId3">
            <a:alphaModFix/>
          </a:blip>
          <a:stretch>
            <a:fillRect/>
          </a:stretch>
        </p:blipFill>
        <p:spPr>
          <a:xfrm>
            <a:off x="505975" y="902950"/>
            <a:ext cx="1882067"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d31f84ebee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Login</a:t>
            </a:r>
            <a:r>
              <a:rPr lang="en"/>
              <a:t> Page</a:t>
            </a:r>
            <a:endParaRPr/>
          </a:p>
        </p:txBody>
      </p:sp>
      <p:sp>
        <p:nvSpPr>
          <p:cNvPr id="106" name="Google Shape;106;gd31f84ebee_0_14"/>
          <p:cNvSpPr txBox="1"/>
          <p:nvPr>
            <p:ph idx="1" type="body"/>
          </p:nvPr>
        </p:nvSpPr>
        <p:spPr>
          <a:xfrm>
            <a:off x="2187350" y="1017725"/>
            <a:ext cx="5979600" cy="38211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Clr>
                <a:srgbClr val="666666"/>
              </a:buClr>
              <a:buSzPct val="100000"/>
              <a:buChar char="●"/>
            </a:pPr>
            <a:r>
              <a:rPr lang="en">
                <a:solidFill>
                  <a:srgbClr val="666666"/>
                </a:solidFill>
              </a:rPr>
              <a:t>If a user already has an existing account they can log in using their email and password.</a:t>
            </a:r>
            <a:endParaRPr>
              <a:solidFill>
                <a:srgbClr val="666666"/>
              </a:solidFill>
            </a:endParaRPr>
          </a:p>
          <a:p>
            <a:pPr indent="-334327" lvl="0" marL="457200" rtl="0" algn="l">
              <a:lnSpc>
                <a:spcPct val="115000"/>
              </a:lnSpc>
              <a:spcBef>
                <a:spcPts val="0"/>
              </a:spcBef>
              <a:spcAft>
                <a:spcPts val="0"/>
              </a:spcAft>
              <a:buClr>
                <a:srgbClr val="666666"/>
              </a:buClr>
              <a:buSzPct val="100000"/>
              <a:buChar char="●"/>
            </a:pPr>
            <a:r>
              <a:rPr lang="en">
                <a:solidFill>
                  <a:srgbClr val="666666"/>
                </a:solidFill>
              </a:rPr>
              <a:t>Login Steps</a:t>
            </a:r>
            <a:endParaRPr>
              <a:solidFill>
                <a:srgbClr val="666666"/>
              </a:solidFill>
            </a:endParaRPr>
          </a:p>
          <a:p>
            <a:pPr indent="-310832" lvl="1" marL="914400" rtl="0" algn="l">
              <a:lnSpc>
                <a:spcPct val="115000"/>
              </a:lnSpc>
              <a:spcBef>
                <a:spcPts val="0"/>
              </a:spcBef>
              <a:spcAft>
                <a:spcPts val="0"/>
              </a:spcAft>
              <a:buClr>
                <a:srgbClr val="666666"/>
              </a:buClr>
              <a:buSzPct val="100000"/>
              <a:buChar char="○"/>
            </a:pPr>
            <a:r>
              <a:rPr lang="en">
                <a:solidFill>
                  <a:srgbClr val="666666"/>
                </a:solidFill>
              </a:rPr>
              <a:t>Step 1: Enter valid email, cannot be empty</a:t>
            </a:r>
            <a:endParaRPr>
              <a:solidFill>
                <a:srgbClr val="666666"/>
              </a:solidFill>
            </a:endParaRPr>
          </a:p>
          <a:p>
            <a:pPr indent="-310832" lvl="1" marL="914400" rtl="0" algn="l">
              <a:lnSpc>
                <a:spcPct val="115000"/>
              </a:lnSpc>
              <a:spcBef>
                <a:spcPts val="0"/>
              </a:spcBef>
              <a:spcAft>
                <a:spcPts val="0"/>
              </a:spcAft>
              <a:buClr>
                <a:srgbClr val="666666"/>
              </a:buClr>
              <a:buSzPct val="100000"/>
              <a:buChar char="○"/>
            </a:pPr>
            <a:r>
              <a:rPr lang="en">
                <a:solidFill>
                  <a:srgbClr val="666666"/>
                </a:solidFill>
              </a:rPr>
              <a:t>Step 2: Enter valid password</a:t>
            </a:r>
            <a:endParaRPr>
              <a:solidFill>
                <a:srgbClr val="666666"/>
              </a:solidFill>
            </a:endParaRPr>
          </a:p>
          <a:p>
            <a:pPr indent="-310832" lvl="1" marL="914400" rtl="0" algn="l">
              <a:lnSpc>
                <a:spcPct val="115000"/>
              </a:lnSpc>
              <a:spcBef>
                <a:spcPts val="0"/>
              </a:spcBef>
              <a:spcAft>
                <a:spcPts val="0"/>
              </a:spcAft>
              <a:buClr>
                <a:srgbClr val="666666"/>
              </a:buClr>
              <a:buSzPct val="100000"/>
              <a:buChar char="○"/>
            </a:pPr>
            <a:r>
              <a:rPr lang="en">
                <a:solidFill>
                  <a:srgbClr val="666666"/>
                </a:solidFill>
              </a:rPr>
              <a:t>Step 3: Click “Login” button</a:t>
            </a:r>
            <a:endParaRPr>
              <a:solidFill>
                <a:srgbClr val="666666"/>
              </a:solidFill>
            </a:endParaRPr>
          </a:p>
          <a:p>
            <a:pPr indent="-334327" lvl="0" marL="457200" rtl="0" algn="l">
              <a:lnSpc>
                <a:spcPct val="115000"/>
              </a:lnSpc>
              <a:spcBef>
                <a:spcPts val="0"/>
              </a:spcBef>
              <a:spcAft>
                <a:spcPts val="0"/>
              </a:spcAft>
              <a:buClr>
                <a:srgbClr val="666666"/>
              </a:buClr>
              <a:buSzPct val="100000"/>
              <a:buChar char="●"/>
            </a:pPr>
            <a:r>
              <a:rPr lang="en">
                <a:solidFill>
                  <a:srgbClr val="666666"/>
                </a:solidFill>
              </a:rPr>
              <a:t>Our program checks if the </a:t>
            </a:r>
            <a:r>
              <a:rPr lang="en">
                <a:solidFill>
                  <a:srgbClr val="666666"/>
                </a:solidFill>
              </a:rPr>
              <a:t>account</a:t>
            </a:r>
            <a:r>
              <a:rPr lang="en">
                <a:solidFill>
                  <a:srgbClr val="666666"/>
                </a:solidFill>
              </a:rPr>
              <a:t> exists in our Firebase database and if it does not exist an error is displayed.</a:t>
            </a:r>
            <a:endParaRPr>
              <a:solidFill>
                <a:srgbClr val="666666"/>
              </a:solidFill>
            </a:endParaRPr>
          </a:p>
          <a:p>
            <a:pPr indent="-334327" lvl="0" marL="457200" rtl="0" algn="l">
              <a:lnSpc>
                <a:spcPct val="115000"/>
              </a:lnSpc>
              <a:spcBef>
                <a:spcPts val="0"/>
              </a:spcBef>
              <a:spcAft>
                <a:spcPts val="0"/>
              </a:spcAft>
              <a:buClr>
                <a:srgbClr val="666666"/>
              </a:buClr>
              <a:buSzPct val="100000"/>
              <a:buChar char="●"/>
            </a:pPr>
            <a:r>
              <a:rPr lang="en">
                <a:solidFill>
                  <a:srgbClr val="666666"/>
                </a:solidFill>
              </a:rPr>
              <a:t>If a user does not have an account in the database, they can create an account by clicking on the “Sign Up” button which directs them to the registration page.</a:t>
            </a:r>
            <a:endParaRPr>
              <a:solidFill>
                <a:srgbClr val="666666"/>
              </a:solidFill>
            </a:endParaRPr>
          </a:p>
          <a:p>
            <a:pPr indent="-334327" lvl="0" marL="457200" rtl="0" algn="l">
              <a:lnSpc>
                <a:spcPct val="115000"/>
              </a:lnSpc>
              <a:spcBef>
                <a:spcPts val="0"/>
              </a:spcBef>
              <a:spcAft>
                <a:spcPts val="0"/>
              </a:spcAft>
              <a:buClr>
                <a:srgbClr val="666666"/>
              </a:buClr>
              <a:buSzPct val="100000"/>
              <a:buChar char="●"/>
            </a:pPr>
            <a:r>
              <a:rPr lang="en">
                <a:solidFill>
                  <a:srgbClr val="666666"/>
                </a:solidFill>
              </a:rPr>
              <a:t>If a user </a:t>
            </a:r>
            <a:r>
              <a:rPr lang="en">
                <a:solidFill>
                  <a:srgbClr val="666666"/>
                </a:solidFill>
              </a:rPr>
              <a:t>successfully</a:t>
            </a:r>
            <a:r>
              <a:rPr lang="en">
                <a:solidFill>
                  <a:srgbClr val="666666"/>
                </a:solidFill>
              </a:rPr>
              <a:t> signs in they will be directed to the home page.</a:t>
            </a:r>
            <a:endParaRPr>
              <a:solidFill>
                <a:srgbClr val="666666"/>
              </a:solidFill>
            </a:endParaRPr>
          </a:p>
        </p:txBody>
      </p:sp>
      <p:pic>
        <p:nvPicPr>
          <p:cNvPr id="107" name="Google Shape;107;gd31f84ebee_0_14"/>
          <p:cNvPicPr preferRelativeResize="0"/>
          <p:nvPr/>
        </p:nvPicPr>
        <p:blipFill>
          <a:blip r:embed="rId3">
            <a:alphaModFix/>
          </a:blip>
          <a:stretch>
            <a:fillRect/>
          </a:stretch>
        </p:blipFill>
        <p:spPr>
          <a:xfrm>
            <a:off x="281100" y="1017725"/>
            <a:ext cx="1882550" cy="35699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d31f84ebee_0_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Registration Page</a:t>
            </a:r>
            <a:endParaRPr/>
          </a:p>
        </p:txBody>
      </p:sp>
      <p:sp>
        <p:nvSpPr>
          <p:cNvPr id="113" name="Google Shape;113;gd31f84ebee_0_24"/>
          <p:cNvSpPr txBox="1"/>
          <p:nvPr>
            <p:ph idx="1" type="body"/>
          </p:nvPr>
        </p:nvSpPr>
        <p:spPr>
          <a:xfrm>
            <a:off x="2267050" y="1017725"/>
            <a:ext cx="5979600" cy="3821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If a user does not have an existing account, they can create one by accessing our </a:t>
            </a:r>
            <a:r>
              <a:rPr lang="en"/>
              <a:t>registration</a:t>
            </a:r>
            <a:r>
              <a:rPr lang="en"/>
              <a:t> page.</a:t>
            </a:r>
            <a:endParaRPr/>
          </a:p>
          <a:p>
            <a:pPr indent="-342900" lvl="0" marL="457200" rtl="0" algn="l">
              <a:lnSpc>
                <a:spcPct val="115000"/>
              </a:lnSpc>
              <a:spcBef>
                <a:spcPts val="0"/>
              </a:spcBef>
              <a:spcAft>
                <a:spcPts val="0"/>
              </a:spcAft>
              <a:buSzPts val="1800"/>
              <a:buChar char="●"/>
            </a:pPr>
            <a:r>
              <a:rPr lang="en"/>
              <a:t>To register successfully follow the steps below:</a:t>
            </a:r>
            <a:endParaRPr/>
          </a:p>
          <a:p>
            <a:pPr indent="-317500" lvl="1" marL="914400" rtl="0" algn="l">
              <a:lnSpc>
                <a:spcPct val="115000"/>
              </a:lnSpc>
              <a:spcBef>
                <a:spcPts val="0"/>
              </a:spcBef>
              <a:spcAft>
                <a:spcPts val="0"/>
              </a:spcAft>
              <a:buSzPts val="1400"/>
              <a:buChar char="○"/>
            </a:pPr>
            <a:r>
              <a:rPr lang="en"/>
              <a:t>Step 1: Enter a unique email that is valid</a:t>
            </a:r>
            <a:endParaRPr/>
          </a:p>
          <a:p>
            <a:pPr indent="-317500" lvl="1" marL="914400" rtl="0" algn="l">
              <a:lnSpc>
                <a:spcPct val="115000"/>
              </a:lnSpc>
              <a:spcBef>
                <a:spcPts val="0"/>
              </a:spcBef>
              <a:spcAft>
                <a:spcPts val="0"/>
              </a:spcAft>
              <a:buSzPts val="1400"/>
              <a:buChar char="○"/>
            </a:pPr>
            <a:r>
              <a:rPr lang="en"/>
              <a:t>Step 2: Enter a password that is at least 6 characters</a:t>
            </a:r>
            <a:endParaRPr/>
          </a:p>
          <a:p>
            <a:pPr indent="-317500" lvl="1" marL="914400" rtl="0" algn="l">
              <a:lnSpc>
                <a:spcPct val="115000"/>
              </a:lnSpc>
              <a:spcBef>
                <a:spcPts val="0"/>
              </a:spcBef>
              <a:spcAft>
                <a:spcPts val="0"/>
              </a:spcAft>
              <a:buSzPts val="1400"/>
              <a:buChar char="○"/>
            </a:pPr>
            <a:r>
              <a:rPr lang="en"/>
              <a:t>Step 3: Click “Register”</a:t>
            </a:r>
            <a:endParaRPr/>
          </a:p>
          <a:p>
            <a:pPr indent="-342900" lvl="0" marL="457200" rtl="0" algn="l">
              <a:lnSpc>
                <a:spcPct val="115000"/>
              </a:lnSpc>
              <a:spcBef>
                <a:spcPts val="0"/>
              </a:spcBef>
              <a:spcAft>
                <a:spcPts val="0"/>
              </a:spcAft>
              <a:buSzPts val="1800"/>
              <a:buChar char="●"/>
            </a:pPr>
            <a:r>
              <a:rPr lang="en"/>
              <a:t>Once the user types in a unique email and password, their account will be added to the Firebase database.</a:t>
            </a:r>
            <a:endParaRPr/>
          </a:p>
          <a:p>
            <a:pPr indent="-342900" lvl="0" marL="457200" rtl="0" algn="l">
              <a:lnSpc>
                <a:spcPct val="115000"/>
              </a:lnSpc>
              <a:spcBef>
                <a:spcPts val="0"/>
              </a:spcBef>
              <a:spcAft>
                <a:spcPts val="0"/>
              </a:spcAft>
              <a:buSzPts val="1800"/>
              <a:buChar char="●"/>
            </a:pPr>
            <a:r>
              <a:rPr lang="en"/>
              <a:t>The user will now be directed to the home page and access the features of QuickPC.</a:t>
            </a:r>
            <a:endParaRPr/>
          </a:p>
        </p:txBody>
      </p:sp>
      <p:pic>
        <p:nvPicPr>
          <p:cNvPr id="114" name="Google Shape;114;gd31f84ebee_0_24"/>
          <p:cNvPicPr preferRelativeResize="0"/>
          <p:nvPr/>
        </p:nvPicPr>
        <p:blipFill>
          <a:blip r:embed="rId3">
            <a:alphaModFix/>
          </a:blip>
          <a:stretch>
            <a:fillRect/>
          </a:stretch>
        </p:blipFill>
        <p:spPr>
          <a:xfrm>
            <a:off x="311700" y="1116975"/>
            <a:ext cx="1882550" cy="34589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d34f1987eb_0_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Firebase Authentication </a:t>
            </a:r>
            <a:endParaRPr/>
          </a:p>
        </p:txBody>
      </p:sp>
      <p:pic>
        <p:nvPicPr>
          <p:cNvPr id="120" name="Google Shape;120;gd34f1987eb_0_4"/>
          <p:cNvPicPr preferRelativeResize="0"/>
          <p:nvPr/>
        </p:nvPicPr>
        <p:blipFill>
          <a:blip r:embed="rId3">
            <a:alphaModFix/>
          </a:blip>
          <a:stretch>
            <a:fillRect/>
          </a:stretch>
        </p:blipFill>
        <p:spPr>
          <a:xfrm>
            <a:off x="311700" y="1162974"/>
            <a:ext cx="8082899" cy="3348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